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8"/>
  </p:notesMasterIdLst>
  <p:handoutMasterIdLst>
    <p:handoutMasterId r:id="rId9"/>
  </p:handoutMasterIdLst>
  <p:sldIdLst>
    <p:sldId id="257" r:id="rId2"/>
    <p:sldId id="267" r:id="rId3"/>
    <p:sldId id="268" r:id="rId4"/>
    <p:sldId id="270" r:id="rId5"/>
    <p:sldId id="273" r:id="rId6"/>
    <p:sldId id="274" r:id="rId7"/>
  </p:sldIdLst>
  <p:sldSz cx="12192000" cy="6858000"/>
  <p:notesSz cx="6797675" cy="9926638"/>
  <p:defaultTextStyle>
    <a:defPPr rtl="0"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4529"/>
    <a:srgbClr val="2B3922"/>
    <a:srgbClr val="2E3722"/>
    <a:srgbClr val="FCF7F1"/>
    <a:srgbClr val="B8D233"/>
    <a:srgbClr val="5CC6D6"/>
    <a:srgbClr val="F8D22F"/>
    <a:srgbClr val="F03F2B"/>
    <a:srgbClr val="3488A0"/>
    <a:srgbClr val="5790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1" d="100"/>
          <a:sy n="91" d="100"/>
        </p:scale>
        <p:origin x="293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20" d="100"/>
          <a:sy n="120" d="100"/>
        </p:scale>
        <p:origin x="5040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riaTeresa\Downloads\MAPPATURA%20AZIENDE_Settembre%202022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oglio_di_lavoro_di_Microsoft_Excel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riaTeresa\Downloads\MAPPATURA%20AZIENDE_Settembre%202022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oglio_di_lavoro_di_Microsoft_Excel1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oglio_di_lavoro_di_Microsoft_Excel2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oglio_di_lavoro_di_Microsoft_Excel3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oglio_di_lavoro_di_Microsoft_Excel4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oglio_di_lavoro_di_Microsoft_Excel5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oglio_di_lavoro_di_Microsoft_Excel6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Aziende in crisi per categoria Cisl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pieChart>
        <c:varyColors val="1"/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/>
              <a:t>Crisi per territorio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doughnutChart>
        <c:varyColors val="1"/>
        <c:ser>
          <c:idx val="1"/>
          <c:order val="1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971-4DB2-9374-CB77AD8C543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971-4DB2-9374-CB77AD8C543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B971-4DB2-9374-CB77AD8C543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B971-4DB2-9374-CB77AD8C543F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B971-4DB2-9374-CB77AD8C543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Foglio2!$I$41:$I$45</c:f>
              <c:strCache>
                <c:ptCount val="5"/>
                <c:pt idx="0">
                  <c:v>PORDENONE</c:v>
                </c:pt>
                <c:pt idx="1">
                  <c:v>UDINE</c:v>
                </c:pt>
                <c:pt idx="2">
                  <c:v>ALTO FRIULI</c:v>
                </c:pt>
                <c:pt idx="3">
                  <c:v>TRIESTE-GORIZIA</c:v>
                </c:pt>
                <c:pt idx="4">
                  <c:v>FVG</c:v>
                </c:pt>
              </c:strCache>
            </c:strRef>
          </c:cat>
          <c:val>
            <c:numRef>
              <c:f>Foglio2!$K$41:$K$45</c:f>
              <c:numCache>
                <c:formatCode>General</c:formatCode>
                <c:ptCount val="5"/>
                <c:pt idx="0">
                  <c:v>23</c:v>
                </c:pt>
                <c:pt idx="1">
                  <c:v>14</c:v>
                </c:pt>
                <c:pt idx="2">
                  <c:v>15</c:v>
                </c:pt>
                <c:pt idx="3">
                  <c:v>9</c:v>
                </c:pt>
                <c:pt idx="4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B971-4DB2-9374-CB77AD8C543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  <c:holeSize val="75"/>
        <c:extLst>
          <c:ext xmlns:c15="http://schemas.microsoft.com/office/drawing/2012/chart" uri="{02D57815-91ED-43cb-92C2-25804820EDAC}">
            <c15:filteredPieSeries>
              <c15:ser>
                <c:idx val="0"/>
                <c:order val="0"/>
                <c:dPt>
                  <c:idx val="0"/>
                  <c:bubble3D val="0"/>
                  <c:spPr>
                    <a:solidFill>
                      <a:schemeClr val="accent1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>
                    <c:ext xmlns:c16="http://schemas.microsoft.com/office/drawing/2014/chart" uri="{C3380CC4-5D6E-409C-BE32-E72D297353CC}">
                      <c16:uniqueId val="{0000000C-B971-4DB2-9374-CB77AD8C543F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>
                    <c:ext xmlns:c16="http://schemas.microsoft.com/office/drawing/2014/chart" uri="{C3380CC4-5D6E-409C-BE32-E72D297353CC}">
                      <c16:uniqueId val="{0000000E-B971-4DB2-9374-CB77AD8C543F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>
                    <c:ext xmlns:c16="http://schemas.microsoft.com/office/drawing/2014/chart" uri="{C3380CC4-5D6E-409C-BE32-E72D297353CC}">
                      <c16:uniqueId val="{00000010-B971-4DB2-9374-CB77AD8C543F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>
                    <c:ext xmlns:c16="http://schemas.microsoft.com/office/drawing/2014/chart" uri="{C3380CC4-5D6E-409C-BE32-E72D297353CC}">
                      <c16:uniqueId val="{00000012-B971-4DB2-9374-CB77AD8C543F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accent5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>
                    <c:ext xmlns:c16="http://schemas.microsoft.com/office/drawing/2014/chart" uri="{C3380CC4-5D6E-409C-BE32-E72D297353CC}">
                      <c16:uniqueId val="{00000014-B971-4DB2-9374-CB77AD8C543F}"/>
                    </c:ext>
                  </c:extLst>
                </c:dPt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it-IT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1"/>
                  <c:leaderLines>
                    <c:spPr>
                      <a:ln w="9525" cap="flat" cmpd="sng" algn="ctr">
                        <a:solidFill>
                          <a:schemeClr val="tx1">
                            <a:lumMod val="35000"/>
                            <a:lumOff val="65000"/>
                          </a:schemeClr>
                        </a:solidFill>
                        <a:round/>
                      </a:ln>
                      <a:effectLst/>
                    </c:spPr>
                  </c:leaderLines>
                  <c:extLst>
                    <c:ext uri="{CE6537A1-D6FC-4f65-9D91-7224C49458BB}"/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Foglio2!$I$41:$I$45</c15:sqref>
                        </c15:formulaRef>
                      </c:ext>
                    </c:extLst>
                    <c:strCache>
                      <c:ptCount val="5"/>
                      <c:pt idx="0">
                        <c:v>PORDENONE</c:v>
                      </c:pt>
                      <c:pt idx="1">
                        <c:v>UDINE</c:v>
                      </c:pt>
                      <c:pt idx="2">
                        <c:v>ALTO FRIULI</c:v>
                      </c:pt>
                      <c:pt idx="3">
                        <c:v>TRIESTE-GORIZIA</c:v>
                      </c:pt>
                      <c:pt idx="4">
                        <c:v>FVG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Foglio2!$J$41:$J$45</c15:sqref>
                        </c15:formulaRef>
                      </c:ext>
                    </c:extLst>
                    <c:numCache>
                      <c:formatCode>General</c:formatCode>
                      <c:ptCount val="5"/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15-B971-4DB2-9374-CB77AD8C543F}"/>
                  </c:ext>
                </c:extLst>
              </c15:ser>
            </c15:filteredPieSeries>
          </c:ext>
        </c:extLst>
      </c:doughnut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Aziende</a:t>
            </a:r>
            <a:r>
              <a:rPr lang="en-US" baseline="0"/>
              <a:t> in crisi per categoria Cisl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776-453E-BA14-1635DE658D9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776-453E-BA14-1635DE658D9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776-453E-BA14-1635DE658D9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2776-453E-BA14-1635DE658D90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2776-453E-BA14-1635DE658D90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2776-453E-BA14-1635DE658D9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Foglio2!$C$3:$C$8</c:f>
              <c:strCache>
                <c:ptCount val="6"/>
                <c:pt idx="0">
                  <c:v>FILCA</c:v>
                </c:pt>
                <c:pt idx="1">
                  <c:v>FAI</c:v>
                </c:pt>
                <c:pt idx="2">
                  <c:v>FIM</c:v>
                </c:pt>
                <c:pt idx="3">
                  <c:v>FISTEL</c:v>
                </c:pt>
                <c:pt idx="4">
                  <c:v>FELSA</c:v>
                </c:pt>
                <c:pt idx="5">
                  <c:v>FEMCA</c:v>
                </c:pt>
              </c:strCache>
            </c:strRef>
          </c:cat>
          <c:val>
            <c:numRef>
              <c:f>Foglio2!$D$3:$D$8</c:f>
              <c:numCache>
                <c:formatCode>General</c:formatCode>
                <c:ptCount val="6"/>
                <c:pt idx="0">
                  <c:v>12</c:v>
                </c:pt>
                <c:pt idx="1">
                  <c:v>7</c:v>
                </c:pt>
                <c:pt idx="2">
                  <c:v>20</c:v>
                </c:pt>
                <c:pt idx="3">
                  <c:v>15</c:v>
                </c:pt>
                <c:pt idx="4">
                  <c:v>1</c:v>
                </c:pt>
                <c:pt idx="5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2776-453E-BA14-1635DE658D90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/>
              <a:t>Lavoratori delle aziende considerate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barChart>
        <c:barDir val="col"/>
        <c:grouping val="clustered"/>
        <c:varyColors val="0"/>
        <c:ser>
          <c:idx val="2"/>
          <c:order val="2"/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Foglio2!$I$149:$I$150</c:f>
              <c:strCache>
                <c:ptCount val="2"/>
                <c:pt idx="0">
                  <c:v>TOTALE LAVORATORI</c:v>
                </c:pt>
                <c:pt idx="1">
                  <c:v>LAVORATOROI IN CRISI</c:v>
                </c:pt>
              </c:strCache>
            </c:strRef>
          </c:cat>
          <c:val>
            <c:numRef>
              <c:f>Foglio2!$L$149:$L$150</c:f>
              <c:numCache>
                <c:formatCode>General</c:formatCode>
                <c:ptCount val="2"/>
                <c:pt idx="0">
                  <c:v>12997</c:v>
                </c:pt>
                <c:pt idx="1">
                  <c:v>8429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71D-4017-9AC1-B26FB460CB2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365865007"/>
        <c:axId val="1365867087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it-IT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Foglio2!$I$149:$I$150</c15:sqref>
                        </c15:formulaRef>
                      </c:ext>
                    </c:extLst>
                    <c:strCache>
                      <c:ptCount val="2"/>
                      <c:pt idx="0">
                        <c:v>TOTALE LAVORATORI</c:v>
                      </c:pt>
                      <c:pt idx="1">
                        <c:v>LAVORATOROI IN CRISI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Foglio2!$J$149:$J$150</c15:sqref>
                        </c15:formulaRef>
                      </c:ext>
                    </c:extLst>
                    <c:numCache>
                      <c:formatCode>General</c:formatCode>
                      <c:ptCount val="2"/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1-F71D-4017-9AC1-B26FB460CB2C}"/>
                  </c:ext>
                </c:extLst>
              </c15:ser>
            </c15:filteredBarSeries>
            <c15:filteredBarSeries>
              <c15:ser>
                <c:idx val="1"/>
                <c:order val="1"/>
                <c:spPr>
                  <a:solidFill>
                    <a:schemeClr val="accent2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it-IT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Foglio2!$I$149:$I$150</c15:sqref>
                        </c15:formulaRef>
                      </c:ext>
                    </c:extLst>
                    <c:strCache>
                      <c:ptCount val="2"/>
                      <c:pt idx="0">
                        <c:v>TOTALE LAVORATORI</c:v>
                      </c:pt>
                      <c:pt idx="1">
                        <c:v>LAVORATOROI IN CRISI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Foglio2!$K$149:$K$150</c15:sqref>
                        </c15:formulaRef>
                      </c:ext>
                    </c:extLst>
                    <c:numCache>
                      <c:formatCode>General</c:formatCode>
                      <c:ptCount val="2"/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2-F71D-4017-9AC1-B26FB460CB2C}"/>
                  </c:ext>
                </c:extLst>
              </c15:ser>
            </c15:filteredBarSeries>
          </c:ext>
        </c:extLst>
      </c:barChart>
      <c:catAx>
        <c:axId val="1365865007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365867087"/>
        <c:crosses val="autoZero"/>
        <c:auto val="1"/>
        <c:lblAlgn val="ctr"/>
        <c:lblOffset val="100"/>
        <c:noMultiLvlLbl val="0"/>
      </c:catAx>
      <c:valAx>
        <c:axId val="136586708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36586500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/>
              <a:t>Settore aziende in crisi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Foglio2!$F$22:$F$37</c:f>
              <c:strCache>
                <c:ptCount val="16"/>
                <c:pt idx="0">
                  <c:v>LEGNO</c:v>
                </c:pt>
                <c:pt idx="1">
                  <c:v>ALIMENTARE</c:v>
                </c:pt>
                <c:pt idx="2">
                  <c:v>COOP. AGRIC.</c:v>
                </c:pt>
                <c:pt idx="3">
                  <c:v>METALMECCANICA</c:v>
                </c:pt>
                <c:pt idx="4">
                  <c:v>CARTAI</c:v>
                </c:pt>
                <c:pt idx="5">
                  <c:v>TELECOMUNIC.</c:v>
                </c:pt>
                <c:pt idx="6">
                  <c:v>GRAFICI</c:v>
                </c:pt>
                <c:pt idx="7">
                  <c:v>FOTOLABORATORI</c:v>
                </c:pt>
                <c:pt idx="8">
                  <c:v>CINEMA</c:v>
                </c:pt>
                <c:pt idx="9">
                  <c:v>EDITORIA</c:v>
                </c:pt>
                <c:pt idx="10">
                  <c:v>SIDERURGICO/MET</c:v>
                </c:pt>
                <c:pt idx="11">
                  <c:v>AUTOMOTIVE</c:v>
                </c:pt>
                <c:pt idx="12">
                  <c:v>VETRO</c:v>
                </c:pt>
                <c:pt idx="13">
                  <c:v>TESSILE </c:v>
                </c:pt>
                <c:pt idx="14">
                  <c:v>PLASTICA</c:v>
                </c:pt>
                <c:pt idx="15">
                  <c:v>REFRATTARI</c:v>
                </c:pt>
              </c:strCache>
            </c:strRef>
          </c:cat>
          <c:val>
            <c:numRef>
              <c:f>Foglio2!$G$22:$G$37</c:f>
              <c:numCache>
                <c:formatCode>General</c:formatCode>
                <c:ptCount val="16"/>
                <c:pt idx="0">
                  <c:v>12</c:v>
                </c:pt>
                <c:pt idx="1">
                  <c:v>6</c:v>
                </c:pt>
                <c:pt idx="2">
                  <c:v>1</c:v>
                </c:pt>
                <c:pt idx="3">
                  <c:v>16</c:v>
                </c:pt>
                <c:pt idx="4">
                  <c:v>5</c:v>
                </c:pt>
                <c:pt idx="5">
                  <c:v>3</c:v>
                </c:pt>
                <c:pt idx="6">
                  <c:v>3</c:v>
                </c:pt>
                <c:pt idx="7">
                  <c:v>1</c:v>
                </c:pt>
                <c:pt idx="8">
                  <c:v>2</c:v>
                </c:pt>
                <c:pt idx="9">
                  <c:v>1</c:v>
                </c:pt>
                <c:pt idx="10">
                  <c:v>3</c:v>
                </c:pt>
                <c:pt idx="11">
                  <c:v>2</c:v>
                </c:pt>
                <c:pt idx="12">
                  <c:v>3</c:v>
                </c:pt>
                <c:pt idx="13">
                  <c:v>2</c:v>
                </c:pt>
                <c:pt idx="14">
                  <c:v>3</c:v>
                </c:pt>
                <c:pt idx="1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1E6-40BA-82BB-BFD81F05449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291227551"/>
        <c:axId val="1291224639"/>
      </c:barChart>
      <c:catAx>
        <c:axId val="129122755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291224639"/>
        <c:crosses val="autoZero"/>
        <c:auto val="1"/>
        <c:lblAlgn val="ctr"/>
        <c:lblOffset val="100"/>
        <c:noMultiLvlLbl val="0"/>
      </c:catAx>
      <c:valAx>
        <c:axId val="129122463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29122755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/>
              <a:t>Lavoratori</a:t>
            </a:r>
            <a:r>
              <a:rPr lang="it-IT" baseline="0"/>
              <a:t> totali e in crisi per territorio</a:t>
            </a:r>
            <a:endParaRPr lang="it-IT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Foglio2!$P$258</c:f>
              <c:strCache>
                <c:ptCount val="1"/>
                <c:pt idx="0">
                  <c:v>TOT. LAVORATORI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Foglio2!$O$259:$O$263</c:f>
              <c:strCache>
                <c:ptCount val="5"/>
                <c:pt idx="0">
                  <c:v>ALTO FRIULI</c:v>
                </c:pt>
                <c:pt idx="1">
                  <c:v>FVG</c:v>
                </c:pt>
                <c:pt idx="2">
                  <c:v>PORDENONE</c:v>
                </c:pt>
                <c:pt idx="3">
                  <c:v>TRIESTE-GORIZIA</c:v>
                </c:pt>
                <c:pt idx="4">
                  <c:v>UDINE</c:v>
                </c:pt>
              </c:strCache>
            </c:strRef>
          </c:cat>
          <c:val>
            <c:numRef>
              <c:f>Foglio2!$P$259:$P$263</c:f>
              <c:numCache>
                <c:formatCode>General</c:formatCode>
                <c:ptCount val="5"/>
                <c:pt idx="0">
                  <c:v>4155</c:v>
                </c:pt>
                <c:pt idx="1">
                  <c:v>525</c:v>
                </c:pt>
                <c:pt idx="2">
                  <c:v>4536</c:v>
                </c:pt>
                <c:pt idx="3">
                  <c:v>2856</c:v>
                </c:pt>
                <c:pt idx="4">
                  <c:v>925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152-476E-BD0B-31A3756940F5}"/>
            </c:ext>
          </c:extLst>
        </c:ser>
        <c:ser>
          <c:idx val="1"/>
          <c:order val="1"/>
          <c:tx>
            <c:strRef>
              <c:f>Foglio2!$Q$258</c:f>
              <c:strCache>
                <c:ptCount val="1"/>
                <c:pt idx="0">
                  <c:v>LAVORATORI IN CRISI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Foglio2!$O$259:$O$263</c:f>
              <c:strCache>
                <c:ptCount val="5"/>
                <c:pt idx="0">
                  <c:v>ALTO FRIULI</c:v>
                </c:pt>
                <c:pt idx="1">
                  <c:v>FVG</c:v>
                </c:pt>
                <c:pt idx="2">
                  <c:v>PORDENONE</c:v>
                </c:pt>
                <c:pt idx="3">
                  <c:v>TRIESTE-GORIZIA</c:v>
                </c:pt>
                <c:pt idx="4">
                  <c:v>UDINE</c:v>
                </c:pt>
              </c:strCache>
            </c:strRef>
          </c:cat>
          <c:val>
            <c:numRef>
              <c:f>Foglio2!$Q$259:$Q$263</c:f>
              <c:numCache>
                <c:formatCode>General</c:formatCode>
                <c:ptCount val="5"/>
                <c:pt idx="0">
                  <c:v>2438</c:v>
                </c:pt>
                <c:pt idx="1">
                  <c:v>415</c:v>
                </c:pt>
                <c:pt idx="2">
                  <c:v>3476</c:v>
                </c:pt>
                <c:pt idx="3">
                  <c:v>1362</c:v>
                </c:pt>
                <c:pt idx="4">
                  <c:v>738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152-476E-BD0B-31A3756940F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1365876239"/>
        <c:axId val="1365872079"/>
      </c:barChart>
      <c:catAx>
        <c:axId val="136587623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365872079"/>
        <c:crosses val="autoZero"/>
        <c:auto val="1"/>
        <c:lblAlgn val="ctr"/>
        <c:lblOffset val="100"/>
        <c:noMultiLvlLbl val="0"/>
      </c:catAx>
      <c:valAx>
        <c:axId val="1365872079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36587623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/>
              <a:t>Lavoratori in crisi per territorio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Foglio2!$P$258</c:f>
              <c:strCache>
                <c:ptCount val="1"/>
                <c:pt idx="0">
                  <c:v>LAVORATORI IN CRISI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Foglio2!$O$259:$O$263</c:f>
              <c:strCache>
                <c:ptCount val="5"/>
                <c:pt idx="0">
                  <c:v>ALTO FRIULI</c:v>
                </c:pt>
                <c:pt idx="1">
                  <c:v>FVG</c:v>
                </c:pt>
                <c:pt idx="2">
                  <c:v>PORDENONE</c:v>
                </c:pt>
                <c:pt idx="3">
                  <c:v>TRIESTE-GORIZIA</c:v>
                </c:pt>
                <c:pt idx="4">
                  <c:v>UDINE</c:v>
                </c:pt>
              </c:strCache>
            </c:strRef>
          </c:cat>
          <c:val>
            <c:numRef>
              <c:f>Foglio2!$P$259:$P$263</c:f>
              <c:numCache>
                <c:formatCode>General</c:formatCode>
                <c:ptCount val="5"/>
                <c:pt idx="0">
                  <c:v>2438</c:v>
                </c:pt>
                <c:pt idx="1">
                  <c:v>415</c:v>
                </c:pt>
                <c:pt idx="2">
                  <c:v>3476</c:v>
                </c:pt>
                <c:pt idx="3">
                  <c:v>1362</c:v>
                </c:pt>
                <c:pt idx="4">
                  <c:v>738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E67-4546-99D7-6ECD733D618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1376383631"/>
        <c:axId val="1376384879"/>
      </c:barChart>
      <c:catAx>
        <c:axId val="1376383631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376384879"/>
        <c:crosses val="autoZero"/>
        <c:auto val="1"/>
        <c:lblAlgn val="ctr"/>
        <c:lblOffset val="100"/>
        <c:noMultiLvlLbl val="0"/>
      </c:catAx>
      <c:valAx>
        <c:axId val="1376384879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37638363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/>
              <a:t>Tiplogia di crisi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barChart>
        <c:barDir val="col"/>
        <c:grouping val="clustered"/>
        <c:varyColors val="0"/>
        <c:ser>
          <c:idx val="1"/>
          <c:order val="1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Foglio2!$F$99:$F$106</c:f>
              <c:strCache>
                <c:ptCount val="8"/>
                <c:pt idx="0">
                  <c:v>COSTI ENERGETICI</c:v>
                </c:pt>
                <c:pt idx="1">
                  <c:v>PREZZI MATERIE PRIME</c:v>
                </c:pt>
                <c:pt idx="2">
                  <c:v>MANCANZA DI ORDINATIVI</c:v>
                </c:pt>
                <c:pt idx="3">
                  <c:v>CONCORRENZA</c:v>
                </c:pt>
                <c:pt idx="4">
                  <c:v>CRISI DI SETTORE</c:v>
                </c:pt>
                <c:pt idx="5">
                  <c:v>FALLIMENTO</c:v>
                </c:pt>
                <c:pt idx="6">
                  <c:v>CRISI DI LIQUIDITA'</c:v>
                </c:pt>
                <c:pt idx="7">
                  <c:v>ALTRO</c:v>
                </c:pt>
              </c:strCache>
            </c:strRef>
          </c:cat>
          <c:val>
            <c:numRef>
              <c:f>Foglio2!$H$99:$H$106</c:f>
              <c:numCache>
                <c:formatCode>General</c:formatCode>
                <c:ptCount val="8"/>
                <c:pt idx="0">
                  <c:v>25</c:v>
                </c:pt>
                <c:pt idx="1">
                  <c:v>2</c:v>
                </c:pt>
                <c:pt idx="2">
                  <c:v>17</c:v>
                </c:pt>
                <c:pt idx="3">
                  <c:v>1</c:v>
                </c:pt>
                <c:pt idx="4">
                  <c:v>15</c:v>
                </c:pt>
                <c:pt idx="5">
                  <c:v>2</c:v>
                </c:pt>
                <c:pt idx="6">
                  <c:v>1</c:v>
                </c:pt>
                <c:pt idx="7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AEB-4908-BB7F-9ED17691F71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291227967"/>
        <c:axId val="1291230879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it-IT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Foglio2!$F$99:$F$106</c15:sqref>
                        </c15:formulaRef>
                      </c:ext>
                    </c:extLst>
                    <c:strCache>
                      <c:ptCount val="8"/>
                      <c:pt idx="0">
                        <c:v>COSTI ENERGETICI</c:v>
                      </c:pt>
                      <c:pt idx="1">
                        <c:v>PREZZI MATERIE PRIME</c:v>
                      </c:pt>
                      <c:pt idx="2">
                        <c:v>MANCANZA DI ORDINATIVI</c:v>
                      </c:pt>
                      <c:pt idx="3">
                        <c:v>CONCORRENZA</c:v>
                      </c:pt>
                      <c:pt idx="4">
                        <c:v>CRISI DI SETTORE</c:v>
                      </c:pt>
                      <c:pt idx="5">
                        <c:v>FALLIMENTO</c:v>
                      </c:pt>
                      <c:pt idx="6">
                        <c:v>CRISI DI LIQUIDITA'</c:v>
                      </c:pt>
                      <c:pt idx="7">
                        <c:v>ALTRO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Foglio2!$G$99:$G$106</c15:sqref>
                        </c15:formulaRef>
                      </c:ext>
                    </c:extLst>
                    <c:numCache>
                      <c:formatCode>General</c:formatCode>
                      <c:ptCount val="8"/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1-DAEB-4908-BB7F-9ED17691F710}"/>
                  </c:ext>
                </c:extLst>
              </c15:ser>
            </c15:filteredBarSeries>
          </c:ext>
        </c:extLst>
      </c:barChart>
      <c:catAx>
        <c:axId val="129122796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291230879"/>
        <c:crosses val="autoZero"/>
        <c:auto val="1"/>
        <c:lblAlgn val="ctr"/>
        <c:lblOffset val="100"/>
        <c:noMultiLvlLbl val="0"/>
      </c:catAx>
      <c:valAx>
        <c:axId val="129123087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29122796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/>
              <a:t>Strumento di crisi attivato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F17-467E-A3FA-CC3DCD7DDA7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F17-467E-A3FA-CC3DCD7DDA7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9F17-467E-A3FA-CC3DCD7DDA7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9F17-467E-A3FA-CC3DCD7DDA74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9F17-467E-A3FA-CC3DCD7DDA74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9F17-467E-A3FA-CC3DCD7DDA7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Foglio2!$D$175:$D$180</c:f>
              <c:strCache>
                <c:ptCount val="6"/>
                <c:pt idx="0">
                  <c:v>CIGO</c:v>
                </c:pt>
                <c:pt idx="1">
                  <c:v>SOLIDARIETA'</c:v>
                </c:pt>
                <c:pt idx="2">
                  <c:v>LICENZIAMENTI</c:v>
                </c:pt>
                <c:pt idx="3">
                  <c:v>CIGS</c:v>
                </c:pt>
                <c:pt idx="4">
                  <c:v>CE</c:v>
                </c:pt>
                <c:pt idx="5">
                  <c:v>ALTRO</c:v>
                </c:pt>
              </c:strCache>
            </c:strRef>
          </c:cat>
          <c:val>
            <c:numRef>
              <c:f>Foglio2!$E$175:$E$180</c:f>
              <c:numCache>
                <c:formatCode>General</c:formatCode>
                <c:ptCount val="6"/>
                <c:pt idx="0">
                  <c:v>46</c:v>
                </c:pt>
                <c:pt idx="1">
                  <c:v>6</c:v>
                </c:pt>
                <c:pt idx="2">
                  <c:v>1</c:v>
                </c:pt>
                <c:pt idx="3">
                  <c:v>5</c:v>
                </c:pt>
                <c:pt idx="4">
                  <c:v>1</c:v>
                </c:pt>
                <c:pt idx="5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9F17-467E-A3FA-CC3DCD7DDA7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227A3769-973A-471F-AE95-803ACD9DB45A}" type="datetime1">
              <a:rPr lang="it-IT" smtClean="0"/>
              <a:t>05/10/2022</a:t>
            </a:fld>
            <a:endParaRPr lang="en-US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7ACF5E7-ACB0-497B-A8C6-F2E617B4631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533960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F8B562AB-E890-432E-8086-3C35B5B6BC74}" type="datetime1">
              <a:rPr lang="it-IT" smtClean="0"/>
              <a:t>05/10/2022</a:t>
            </a:fld>
            <a:endParaRPr lang="en-US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US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it"/>
              <a:t>Fare clic per modificare gli stili del testo dello schema</a:t>
            </a:r>
            <a:endParaRPr lang="en-US"/>
          </a:p>
          <a:p>
            <a:pPr lvl="1" rtl="0"/>
            <a:r>
              <a:rPr lang="it"/>
              <a:t>Secondo livello</a:t>
            </a:r>
          </a:p>
          <a:p>
            <a:pPr lvl="2" rtl="0"/>
            <a:r>
              <a:rPr lang="it"/>
              <a:t>Terzo livello</a:t>
            </a:r>
          </a:p>
          <a:p>
            <a:pPr lvl="3" rtl="0"/>
            <a:r>
              <a:rPr lang="it"/>
              <a:t>Quarto livello</a:t>
            </a:r>
          </a:p>
          <a:p>
            <a:pPr lvl="4" rtl="0"/>
            <a:r>
              <a:rPr lang="it"/>
              <a:t>Quinto livello</a:t>
            </a:r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37A705E3-E620-489D-9973-6221209A4B3B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581830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 useBgFill="1">
        <p:nvSpPr>
          <p:cNvPr id="10" name="Rettangolo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ttangolo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ttangolo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uppo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Connettore diritto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nettore diritto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nettore diritto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rtlCol="0" anchor="ctr">
            <a:noAutofit/>
          </a:bodyPr>
          <a:lstStyle>
            <a:lvl1pPr algn="ctr">
              <a:lnSpc>
                <a:spcPct val="83000"/>
              </a:lnSpc>
              <a:defRPr lang="en-US" sz="58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20" name="Segnaposto data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 rtlCol="0"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pPr rtl="0"/>
            <a:fld id="{46B2AB89-642D-461B-88E3-BE7E49276E6D}" type="datetime1">
              <a:rPr lang="it-IT" smtClean="0"/>
              <a:t>05/10/2022</a:t>
            </a:fld>
            <a:endParaRPr lang="en-US" dirty="0"/>
          </a:p>
        </p:txBody>
      </p:sp>
      <p:sp>
        <p:nvSpPr>
          <p:cNvPr id="21" name="Segnaposto piè di pagina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 rtlCol="0"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770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it-IT"/>
              <a:t>Fare clic per modificare gli stili del testo dello schema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B6DF1C0-0F0C-4064-ABD6-C9C1782C86AE}" type="datetime1">
              <a:rPr lang="it-IT" smtClean="0"/>
              <a:t>05/10/2022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329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 rtlCol="0"/>
          <a:lstStyle/>
          <a:p>
            <a:pPr rtl="0"/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 rtlCol="0"/>
          <a:lstStyle/>
          <a:p>
            <a:pPr lvl="0" rtl="0"/>
            <a:r>
              <a:rPr lang="it-IT"/>
              <a:t>Fare clic per modificare gli stili del testo dello schema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D3A0FBA-A5A6-4E7F-AECA-E819E1A4206B}" type="datetime1">
              <a:rPr lang="it-IT" smtClean="0"/>
              <a:t>05/10/2022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073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it-IT"/>
              <a:t>Fare clic per modificare gli stili del testo dello schema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5E0D28E-6F2F-4715-A424-3B01AC64AD4B}" type="datetime1">
              <a:rPr lang="it-IT" smtClean="0"/>
              <a:t>05/10/2022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708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tangolo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 useBgFill="1">
        <p:nvSpPr>
          <p:cNvPr id="23" name="Rettangolo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ttangolo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ttangolo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rtlCol="0" anchor="ctr">
            <a:normAutofit/>
          </a:bodyPr>
          <a:lstStyle>
            <a:lvl1pPr algn="ctr">
              <a:lnSpc>
                <a:spcPct val="83000"/>
              </a:lnSpc>
              <a:defRPr lang="en-US" sz="5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it-IT"/>
              <a:t>Fare clic per modificare lo stile del titolo dello schema</a:t>
            </a:r>
            <a:endParaRPr lang="en-US" dirty="0"/>
          </a:p>
        </p:txBody>
      </p:sp>
      <p:grpSp>
        <p:nvGrpSpPr>
          <p:cNvPr id="16" name="Gruppo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Connettore diritto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nettore diritto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nettore diritto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rtlCol="0"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 rtlCol="0"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pPr rtl="0"/>
            <a:fld id="{F953424F-4FD0-4DEA-A244-2F5A83926123}" type="datetime1">
              <a:rPr lang="it-IT" smtClean="0"/>
              <a:t>05/10/2022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 rtlCol="0"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071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it-IT"/>
              <a:t>Fare clic per modificare gli stili del testo dello schema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it-IT"/>
              <a:t>Fare clic per modificare gli stili del testo dello schema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D487A35-6EB2-4106-87BE-5998F37E93E7}" type="datetime1">
              <a:rPr lang="it-IT" smtClean="0"/>
              <a:t>05/10/2022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672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rtlCol="0"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it-IT"/>
              <a:t>Fare clic per modificare gli stili del testo dello schema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  <a:endParaRPr lang="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rtlCol="0"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it-IT"/>
              <a:t>Fare clic per modificare gli stili del testo dello schema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  <a:endParaRPr lang="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D0A2449-0E6F-4EC8-9AF5-127FFF9E4F17}" type="datetime1">
              <a:rPr lang="it-IT" smtClean="0"/>
              <a:t>05/10/2022</a:t>
            </a:fld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960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3ECC08F-3232-4266-A826-505EFF618F02}" type="datetime1">
              <a:rPr lang="it-IT" smtClean="0"/>
              <a:t>05/10/2022</a:t>
            </a:fld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413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CC19903-FCE7-40DD-9ABE-472E27EE3DF9}" type="datetime1">
              <a:rPr lang="it-IT" smtClean="0"/>
              <a:t>05/10/2022</a:t>
            </a:fld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247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tangolo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ttangolo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rtlCol="0" anchor="b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 rtlCol="0"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it-IT"/>
              <a:t>Fare clic per modificare gli stili del testo dello schema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 rtlCol="0"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it-IT"/>
              <a:t>Fare clic per modificare gli stili del testo dello schema</a:t>
            </a:r>
          </a:p>
        </p:txBody>
      </p:sp>
      <p:sp>
        <p:nvSpPr>
          <p:cNvPr id="8" name="Segnaposto data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24F848B3-DD0C-4C86-9703-1DC7B521FCF8}" type="datetime1">
              <a:rPr lang="it-IT" smtClean="0"/>
              <a:t>05/10/2022</a:t>
            </a:fld>
            <a:endParaRPr lang="en-US"/>
          </a:p>
        </p:txBody>
      </p:sp>
      <p:sp>
        <p:nvSpPr>
          <p:cNvPr id="9" name="Segnaposto piè di pagina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 rtlCol="0"/>
          <a:lstStyle>
            <a:lvl1pPr algn="l">
              <a:defRPr/>
            </a:lvl1pPr>
          </a:lstStyle>
          <a:p>
            <a:pPr rtl="0"/>
            <a:endParaRPr lang="en-US"/>
          </a:p>
        </p:txBody>
      </p:sp>
      <p:sp>
        <p:nvSpPr>
          <p:cNvPr id="11" name="Segnaposto numero diapositiva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602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tangolo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Segnaposto immagine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 rtlCol="0"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pPr rtl="0"/>
            <a:fld id="{711CFEF3-F103-4E31-9572-24F0BC84FDFF}" type="datetime1">
              <a:rPr lang="it-IT" smtClean="0"/>
              <a:t>05/10/2022</a:t>
            </a:fld>
            <a:endParaRPr lang="en-US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 rtlCol="0"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 rtl="0"/>
            <a:endParaRPr lang="en-US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 rtlCol="0"/>
          <a:lstStyle/>
          <a:p>
            <a:pPr rtl="0"/>
            <a:fld id="{34B7E4EF-A1BD-40F4-AB7B-04F084DD991D}" type="slidenum">
              <a:rPr lang="en-US" smtClean="0"/>
              <a:t>‹N›</a:t>
            </a:fld>
            <a:endParaRPr lang="en-US"/>
          </a:p>
        </p:txBody>
      </p:sp>
      <p:sp>
        <p:nvSpPr>
          <p:cNvPr id="12" name="Rettangolo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rtlCol="0" anchor="b">
            <a:noAutofit/>
          </a:bodyPr>
          <a:lstStyle>
            <a:lvl1pPr algn="l">
              <a:lnSpc>
                <a:spcPct val="100000"/>
              </a:lnSpc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pPr rtl="0"/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 rtlCol="0"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it-IT"/>
              <a:t>Fare clic per modificare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2678223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ttangolo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7" name="Rettangolo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ttangolo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it"/>
              <a:t>Fare clic per modificare lo stile del titolo dello schema</a:t>
            </a:r>
            <a:endParaRPr lang="en-US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it"/>
              <a:t>Fare clic per modificare gli stili del testo dello schema</a:t>
            </a:r>
          </a:p>
          <a:p>
            <a:pPr lvl="1" rtl="0"/>
            <a:r>
              <a:rPr lang="it"/>
              <a:t>Secondo livello</a:t>
            </a:r>
          </a:p>
          <a:p>
            <a:pPr lvl="2" rtl="0"/>
            <a:r>
              <a:rPr lang="it"/>
              <a:t>Terzo livello</a:t>
            </a:r>
          </a:p>
          <a:p>
            <a:pPr lvl="3" rtl="0"/>
            <a:r>
              <a:rPr lang="it"/>
              <a:t>Quarto livello</a:t>
            </a:r>
          </a:p>
          <a:p>
            <a:pPr lvl="4" rtl="0"/>
            <a:r>
              <a:rPr lang="it"/>
              <a:t>Quinto livello</a:t>
            </a:r>
            <a:endParaRPr lang="en-US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8A8228F9-9C50-4094-9999-09A1682E91E0}" type="datetime1">
              <a:rPr lang="it-IT" smtClean="0"/>
              <a:t>05/10/2022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577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65" r:id="rId5"/>
    <p:sldLayoutId id="2147483671" r:id="rId6"/>
    <p:sldLayoutId id="2147483672" r:id="rId7"/>
    <p:sldLayoutId id="2147483662" r:id="rId8"/>
    <p:sldLayoutId id="2147483663" r:id="rId9"/>
    <p:sldLayoutId id="2147483664" r:id="rId10"/>
    <p:sldLayoutId id="2147483666" r:id="rId11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 descr="Primo piano di un logo&#10;&#10;Descrizione generata automaticamente">
            <a:extLst>
              <a:ext uri="{FF2B5EF4-FFF2-40B4-BE49-F238E27FC236}">
                <a16:creationId xmlns:a16="http://schemas.microsoft.com/office/drawing/2014/main" id="{8045422F-7258-40AC-BD2E-2469AA44892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/>
          <a:stretch/>
        </p:blipFill>
        <p:spPr>
          <a:xfrm>
            <a:off x="20" y="10"/>
            <a:ext cx="12191979" cy="6857990"/>
          </a:xfrm>
          <a:prstGeom prst="rect">
            <a:avLst/>
          </a:prstGeom>
        </p:spPr>
      </p:pic>
      <p:sp>
        <p:nvSpPr>
          <p:cNvPr id="82" name="Rettangolo 81">
            <a:extLst>
              <a:ext uri="{FF2B5EF4-FFF2-40B4-BE49-F238E27FC236}">
                <a16:creationId xmlns:a16="http://schemas.microsoft.com/office/drawing/2014/main" id="{2644B391-9BFE-445C-A9EC-F544BB85FBC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95067" y="1808532"/>
            <a:ext cx="5452527" cy="3240936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84" name="Rettangolo 83">
            <a:extLst>
              <a:ext uri="{FF2B5EF4-FFF2-40B4-BE49-F238E27FC236}">
                <a16:creationId xmlns:a16="http://schemas.microsoft.com/office/drawing/2014/main" id="{80F26E69-87D9-4655-AE7B-280A87AA3C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61010" y="1975104"/>
            <a:ext cx="5120640" cy="2907792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18C3B467-088C-4F3D-A9A7-105C4E1E20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33793" y="2355458"/>
            <a:ext cx="4775075" cy="1630907"/>
          </a:xfrm>
        </p:spPr>
        <p:txBody>
          <a:bodyPr rtlCol="0">
            <a:normAutofit/>
          </a:bodyPr>
          <a:lstStyle/>
          <a:p>
            <a:pPr rtl="0"/>
            <a:r>
              <a:rPr lang="it-IT" sz="3200" dirty="0">
                <a:solidFill>
                  <a:schemeClr val="tx1"/>
                </a:solidFill>
              </a:rPr>
              <a:t>M</a:t>
            </a:r>
            <a:r>
              <a:rPr lang="it" sz="3200" dirty="0">
                <a:solidFill>
                  <a:schemeClr val="tx1"/>
                </a:solidFill>
              </a:rPr>
              <a:t>appatura crisi fvg</a:t>
            </a:r>
            <a:br>
              <a:rPr lang="it" sz="3200" dirty="0">
                <a:solidFill>
                  <a:schemeClr val="tx1"/>
                </a:solidFill>
              </a:rPr>
            </a:br>
            <a:r>
              <a:rPr lang="it" sz="3200" dirty="0">
                <a:solidFill>
                  <a:schemeClr val="tx1"/>
                </a:solidFill>
              </a:rPr>
              <a:t>- Settembre </a:t>
            </a:r>
            <a:r>
              <a:rPr lang="it" sz="3200" dirty="0" smtClean="0">
                <a:solidFill>
                  <a:schemeClr val="tx1"/>
                </a:solidFill>
              </a:rPr>
              <a:t>2022 </a:t>
            </a:r>
            <a:r>
              <a:rPr lang="it" sz="3200" dirty="0">
                <a:solidFill>
                  <a:schemeClr val="tx1"/>
                </a:solidFill>
              </a:rPr>
              <a:t>-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C8722DDC-8EEE-4A06-8DFE-B44871EAA2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33793" y="3995988"/>
            <a:ext cx="4775075" cy="559656"/>
          </a:xfrm>
        </p:spPr>
        <p:txBody>
          <a:bodyPr rtlCol="0">
            <a:normAutofit/>
          </a:bodyPr>
          <a:lstStyle/>
          <a:p>
            <a:pPr rtl="0">
              <a:spcAft>
                <a:spcPts val="600"/>
              </a:spcAft>
            </a:pPr>
            <a:r>
              <a:rPr lang="it" dirty="0">
                <a:solidFill>
                  <a:schemeClr val="tx1"/>
                </a:solidFill>
              </a:rPr>
              <a:t>A cura della Usr Cisl Fvg</a:t>
            </a:r>
          </a:p>
        </p:txBody>
      </p:sp>
    </p:spTree>
    <p:extLst>
      <p:ext uri="{BB962C8B-B14F-4D97-AF65-F5344CB8AC3E}">
        <p14:creationId xmlns:p14="http://schemas.microsoft.com/office/powerpoint/2010/main" val="25842807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AZIENDE COINVOLTE IN FVG </a:t>
            </a:r>
            <a:r>
              <a:rPr lang="it-IT" dirty="0" smtClean="0"/>
              <a:t>(64)</a:t>
            </a:r>
            <a:endParaRPr lang="it-IT" dirty="0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6D0A2449-0E6F-4EC8-9AF5-127FFF9E4F17}" type="datetime1">
              <a:rPr lang="it-IT" smtClean="0"/>
              <a:t>05/10/2022</a:t>
            </a:fld>
            <a:endParaRPr lang="en-US"/>
          </a:p>
        </p:txBody>
      </p:sp>
      <p:graphicFrame>
        <p:nvGraphicFramePr>
          <p:cNvPr id="11" name="Segnaposto contenuto 10"/>
          <p:cNvGraphicFramePr>
            <a:graphicFrameLocks noGrp="1"/>
          </p:cNvGraphicFramePr>
          <p:nvPr>
            <p:ph sz="half" idx="1"/>
          </p:nvPr>
        </p:nvGraphicFramePr>
        <p:xfrm>
          <a:off x="1066800" y="2103438"/>
          <a:ext cx="4664075" cy="37480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Grafico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43667696"/>
              </p:ext>
            </p:extLst>
          </p:nvPr>
        </p:nvGraphicFramePr>
        <p:xfrm>
          <a:off x="5663967" y="2103435"/>
          <a:ext cx="5124274" cy="30871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Grafico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1122130"/>
              </p:ext>
            </p:extLst>
          </p:nvPr>
        </p:nvGraphicFramePr>
        <p:xfrm>
          <a:off x="813732" y="2103435"/>
          <a:ext cx="4703428" cy="28964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478092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LAVORATORI COINVOLTI E SETTORI</a:t>
            </a:r>
            <a:endParaRPr lang="it-IT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ED487A35-6EB2-4106-87BE-5998F37E93E7}" type="datetime1">
              <a:rPr lang="it-IT" smtClean="0"/>
              <a:t>05/10/2022</a:t>
            </a:fld>
            <a:endParaRPr lang="en-US"/>
          </a:p>
        </p:txBody>
      </p:sp>
      <p:graphicFrame>
        <p:nvGraphicFramePr>
          <p:cNvPr id="8" name="Gra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98584561"/>
              </p:ext>
            </p:extLst>
          </p:nvPr>
        </p:nvGraphicFramePr>
        <p:xfrm>
          <a:off x="6434356" y="2200013"/>
          <a:ext cx="5076738" cy="3009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Grafico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641490"/>
              </p:ext>
            </p:extLst>
          </p:nvPr>
        </p:nvGraphicFramePr>
        <p:xfrm>
          <a:off x="1209413" y="21329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672209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DETTAGLIO LAVORATORI/1</a:t>
            </a:r>
            <a:endParaRPr lang="it-IT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ED487A35-6EB2-4106-87BE-5998F37E93E7}" type="datetime1">
              <a:rPr lang="it-IT" smtClean="0"/>
              <a:t>05/10/2022</a:t>
            </a:fld>
            <a:endParaRPr lang="en-US"/>
          </a:p>
        </p:txBody>
      </p:sp>
      <p:graphicFrame>
        <p:nvGraphicFramePr>
          <p:cNvPr id="8" name="Gra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49768704"/>
              </p:ext>
            </p:extLst>
          </p:nvPr>
        </p:nvGraphicFramePr>
        <p:xfrm>
          <a:off x="6115574" y="1931564"/>
          <a:ext cx="5009626" cy="32696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Grafic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6974506"/>
              </p:ext>
            </p:extLst>
          </p:nvPr>
        </p:nvGraphicFramePr>
        <p:xfrm>
          <a:off x="1066800" y="2099345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810990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TIPOLOGIA DI CRISI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85E0D28E-6F2F-4715-A424-3B01AC64AD4B}" type="datetime1">
              <a:rPr lang="it-IT" smtClean="0"/>
              <a:t>05/10/2022</a:t>
            </a:fld>
            <a:endParaRPr lang="en-US"/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4079843"/>
              </p:ext>
            </p:extLst>
          </p:nvPr>
        </p:nvGraphicFramePr>
        <p:xfrm>
          <a:off x="1066800" y="2103438"/>
          <a:ext cx="10058400" cy="38496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497045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STRUMENTO DI CRISI ATTIVATO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85E0D28E-6F2F-4715-A424-3B01AC64AD4B}" type="datetime1">
              <a:rPr lang="it-IT" smtClean="0"/>
              <a:t>05/10/2022</a:t>
            </a:fld>
            <a:endParaRPr lang="en-US"/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968296"/>
              </p:ext>
            </p:extLst>
          </p:nvPr>
        </p:nvGraphicFramePr>
        <p:xfrm>
          <a:off x="1066800" y="2103438"/>
          <a:ext cx="10058400" cy="38496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568868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FIVE">
      <a:dk1>
        <a:sysClr val="windowText" lastClr="000000"/>
      </a:dk1>
      <a:lt1>
        <a:sysClr val="window" lastClr="FFFFFF"/>
      </a:lt1>
      <a:dk2>
        <a:srgbClr val="505046"/>
      </a:dk2>
      <a:lt2>
        <a:srgbClr val="F5F6F4"/>
      </a:lt2>
      <a:accent1>
        <a:srgbClr val="57903F"/>
      </a:accent1>
      <a:accent2>
        <a:srgbClr val="F03F2B"/>
      </a:accent2>
      <a:accent3>
        <a:srgbClr val="3488A0"/>
      </a:accent3>
      <a:accent4>
        <a:srgbClr val="F8D22F"/>
      </a:accent4>
      <a:accent5>
        <a:srgbClr val="5CC6D6"/>
      </a:accent5>
      <a:accent6>
        <a:srgbClr val="B8D233"/>
      </a:accent6>
      <a:hlink>
        <a:srgbClr val="00B0F0"/>
      </a:hlink>
      <a:folHlink>
        <a:srgbClr val="B2B2B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41798854_TF78438558" id="{03469F01-97D1-4A1E-853B-6A26B56D87BB}" vid="{335298E4-38AB-4269-9352-375A27B59611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{94D3C70F-D28A-4EBF-94A6-4C55EC233AB5}tf78438558_win32</Template>
  <TotalTime>709</TotalTime>
  <Words>77</Words>
  <Application>Microsoft Office PowerPoint</Application>
  <PresentationFormat>Widescreen</PresentationFormat>
  <Paragraphs>21</Paragraphs>
  <Slides>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0" baseType="lpstr">
      <vt:lpstr>Calibri</vt:lpstr>
      <vt:lpstr>Century Gothic</vt:lpstr>
      <vt:lpstr>Garamond</vt:lpstr>
      <vt:lpstr>SavonVTI</vt:lpstr>
      <vt:lpstr>Mappatura crisi fvg - Settembre 2022 -</vt:lpstr>
      <vt:lpstr>AZIENDE COINVOLTE IN FVG (64)</vt:lpstr>
      <vt:lpstr>LAVORATORI COINVOLTI E SETTORI</vt:lpstr>
      <vt:lpstr>DETTAGLIO LAVORATORI/1</vt:lpstr>
      <vt:lpstr>TIPOLOGIA DI CRISI</vt:lpstr>
      <vt:lpstr>STRUMENTO DI CRISI ATTIVATO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Mappatura crisi fvg - Settembre 2020 -</dc:title>
  <dc:creator>csiusr fvg</dc:creator>
  <cp:lastModifiedBy>MariaTeresa</cp:lastModifiedBy>
  <cp:revision>29</cp:revision>
  <cp:lastPrinted>2022-10-04T10:12:25Z</cp:lastPrinted>
  <dcterms:created xsi:type="dcterms:W3CDTF">2020-09-29T13:59:06Z</dcterms:created>
  <dcterms:modified xsi:type="dcterms:W3CDTF">2022-10-05T09:18:33Z</dcterms:modified>
</cp:coreProperties>
</file>