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7" r:id="rId2"/>
    <p:sldId id="267" r:id="rId3"/>
    <p:sldId id="268" r:id="rId4"/>
    <p:sldId id="270" r:id="rId5"/>
    <p:sldId id="273" r:id="rId6"/>
    <p:sldId id="274" r:id="rId7"/>
  </p:sldIdLst>
  <p:sldSz cx="12192000" cy="6858000"/>
  <p:notesSz cx="6797675" cy="9926638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Teresa\Downloads\MAPPATURA%20AZIENDE_Settembr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Teresa\Downloads\MAPPATURA%20AZIENDE_Settembre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Aziende in crisi per categoria Cisl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Crisi per territorio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doughnutChart>
        <c:varyColors val="1"/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71-4DB2-9374-CB77AD8C54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71-4DB2-9374-CB77AD8C54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71-4DB2-9374-CB77AD8C54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71-4DB2-9374-CB77AD8C54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71-4DB2-9374-CB77AD8C54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Foglio2!$I$41:$I$45</c:f>
              <c:strCache>
                <c:ptCount val="5"/>
                <c:pt idx="0">
                  <c:v>PORDENONE</c:v>
                </c:pt>
                <c:pt idx="1">
                  <c:v>UDINE</c:v>
                </c:pt>
                <c:pt idx="2">
                  <c:v>ALTO FRIULI</c:v>
                </c:pt>
                <c:pt idx="3">
                  <c:v>TRIESTE-GORIZIA</c:v>
                </c:pt>
                <c:pt idx="4">
                  <c:v>FVG</c:v>
                </c:pt>
              </c:strCache>
            </c:strRef>
          </c:cat>
          <c:val>
            <c:numRef>
              <c:f>Foglio2!$K$41:$K$45</c:f>
              <c:numCache>
                <c:formatCode>General</c:formatCode>
                <c:ptCount val="5"/>
                <c:pt idx="0">
                  <c:v>23</c:v>
                </c:pt>
                <c:pt idx="1">
                  <c:v>14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71-4DB2-9374-CB77AD8C54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B971-4DB2-9374-CB77AD8C543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B971-4DB2-9374-CB77AD8C543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B971-4DB2-9374-CB77AD8C543F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2-B971-4DB2-9374-CB77AD8C543F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4-B971-4DB2-9374-CB77AD8C543F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Foglio2!$I$41:$I$45</c15:sqref>
                        </c15:formulaRef>
                      </c:ext>
                    </c:extLst>
                    <c:strCache>
                      <c:ptCount val="5"/>
                      <c:pt idx="0">
                        <c:v>PORDENONE</c:v>
                      </c:pt>
                      <c:pt idx="1">
                        <c:v>UDINE</c:v>
                      </c:pt>
                      <c:pt idx="2">
                        <c:v>ALTO FRIULI</c:v>
                      </c:pt>
                      <c:pt idx="3">
                        <c:v>TRIESTE-GORIZIA</c:v>
                      </c:pt>
                      <c:pt idx="4">
                        <c:v>FVG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Foglio2!$J$41:$J$45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B971-4DB2-9374-CB77AD8C543F}"/>
                  </c:ext>
                </c:extLst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Aziende</a:t>
            </a:r>
            <a:r>
              <a:rPr lang="en-US" baseline="0"/>
              <a:t> in crisi per categoria Cisl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76-453E-BA14-1635DE658D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76-453E-BA14-1635DE658D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76-453E-BA14-1635DE658D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76-453E-BA14-1635DE658D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776-453E-BA14-1635DE658D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776-453E-BA14-1635DE658D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Foglio2!$C$3:$C$8</c:f>
              <c:strCache>
                <c:ptCount val="6"/>
                <c:pt idx="0">
                  <c:v>FILCA</c:v>
                </c:pt>
                <c:pt idx="1">
                  <c:v>FAI</c:v>
                </c:pt>
                <c:pt idx="2">
                  <c:v>FIM</c:v>
                </c:pt>
                <c:pt idx="3">
                  <c:v>FISTEL</c:v>
                </c:pt>
                <c:pt idx="4">
                  <c:v>FELSA</c:v>
                </c:pt>
                <c:pt idx="5">
                  <c:v>FEMCA</c:v>
                </c:pt>
              </c:strCache>
            </c:strRef>
          </c:cat>
          <c:val>
            <c:numRef>
              <c:f>Foglio2!$D$3:$D$8</c:f>
              <c:numCache>
                <c:formatCode>General</c:formatCode>
                <c:ptCount val="6"/>
                <c:pt idx="0">
                  <c:v>12</c:v>
                </c:pt>
                <c:pt idx="1">
                  <c:v>7</c:v>
                </c:pt>
                <c:pt idx="2">
                  <c:v>20</c:v>
                </c:pt>
                <c:pt idx="3">
                  <c:v>15</c:v>
                </c:pt>
                <c:pt idx="4">
                  <c:v>1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776-453E-BA14-1635DE658D9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Lavoratori delle aziende considerate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Foglio2!$I$149:$I$150</c:f>
              <c:strCache>
                <c:ptCount val="2"/>
                <c:pt idx="0">
                  <c:v>TOTALE LAVORATORI</c:v>
                </c:pt>
                <c:pt idx="1">
                  <c:v>LAVORATOROI IN CRISI</c:v>
                </c:pt>
              </c:strCache>
            </c:strRef>
          </c:cat>
          <c:val>
            <c:numRef>
              <c:f>Foglio2!$L$149:$L$150</c:f>
              <c:numCache>
                <c:formatCode>General</c:formatCode>
                <c:ptCount val="2"/>
                <c:pt idx="0">
                  <c:v>12997</c:v>
                </c:pt>
                <c:pt idx="1">
                  <c:v>8429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D-4017-9AC1-B26FB460CB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5865007"/>
        <c:axId val="136586708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Foglio2!$I$149:$I$150</c15:sqref>
                        </c15:formulaRef>
                      </c:ext>
                    </c:extLst>
                    <c:strCache>
                      <c:ptCount val="2"/>
                      <c:pt idx="0">
                        <c:v>TOTALE LAVORATORI</c:v>
                      </c:pt>
                      <c:pt idx="1">
                        <c:v>LAVORATOROI IN CRISI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Foglio2!$J$149:$J$150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71D-4017-9AC1-B26FB460CB2C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Foglio2!$I$149:$I$150</c15:sqref>
                        </c15:formulaRef>
                      </c:ext>
                    </c:extLst>
                    <c:strCache>
                      <c:ptCount val="2"/>
                      <c:pt idx="0">
                        <c:v>TOTALE LAVORATORI</c:v>
                      </c:pt>
                      <c:pt idx="1">
                        <c:v>LAVORATOROI IN CRISI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Foglio2!$K$149:$K$150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71D-4017-9AC1-B26FB460CB2C}"/>
                  </c:ext>
                </c:extLst>
              </c15:ser>
            </c15:filteredBarSeries>
          </c:ext>
        </c:extLst>
      </c:barChart>
      <c:catAx>
        <c:axId val="13658650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867087"/>
        <c:crosses val="autoZero"/>
        <c:auto val="1"/>
        <c:lblAlgn val="ctr"/>
        <c:lblOffset val="100"/>
        <c:noMultiLvlLbl val="0"/>
      </c:catAx>
      <c:valAx>
        <c:axId val="1365867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865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Settore aziende in crisi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Foglio2!$F$22:$F$37</c:f>
              <c:strCache>
                <c:ptCount val="16"/>
                <c:pt idx="0">
                  <c:v>LEGNO</c:v>
                </c:pt>
                <c:pt idx="1">
                  <c:v>ALIMENTARE</c:v>
                </c:pt>
                <c:pt idx="2">
                  <c:v>COOP. AGRIC.</c:v>
                </c:pt>
                <c:pt idx="3">
                  <c:v>METALMECCANICA</c:v>
                </c:pt>
                <c:pt idx="4">
                  <c:v>CARTAI</c:v>
                </c:pt>
                <c:pt idx="5">
                  <c:v>TELECOMUNIC.</c:v>
                </c:pt>
                <c:pt idx="6">
                  <c:v>GRAFICI</c:v>
                </c:pt>
                <c:pt idx="7">
                  <c:v>FOTOLABORATORI</c:v>
                </c:pt>
                <c:pt idx="8">
                  <c:v>CINEMA</c:v>
                </c:pt>
                <c:pt idx="9">
                  <c:v>EDITORIA</c:v>
                </c:pt>
                <c:pt idx="10">
                  <c:v>SIDERURGICO/MET</c:v>
                </c:pt>
                <c:pt idx="11">
                  <c:v>AUTOMOTIVE</c:v>
                </c:pt>
                <c:pt idx="12">
                  <c:v>VETRO</c:v>
                </c:pt>
                <c:pt idx="13">
                  <c:v>TESSILE </c:v>
                </c:pt>
                <c:pt idx="14">
                  <c:v>PLASTICA</c:v>
                </c:pt>
                <c:pt idx="15">
                  <c:v>REFRATTARI</c:v>
                </c:pt>
              </c:strCache>
            </c:strRef>
          </c:cat>
          <c:val>
            <c:numRef>
              <c:f>Foglio2!$G$22:$G$37</c:f>
              <c:numCache>
                <c:formatCode>General</c:formatCode>
                <c:ptCount val="16"/>
                <c:pt idx="0">
                  <c:v>12</c:v>
                </c:pt>
                <c:pt idx="1">
                  <c:v>6</c:v>
                </c:pt>
                <c:pt idx="2">
                  <c:v>1</c:v>
                </c:pt>
                <c:pt idx="3">
                  <c:v>16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6-40BA-82BB-BFD81F0544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1227551"/>
        <c:axId val="1291224639"/>
      </c:barChart>
      <c:catAx>
        <c:axId val="129122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224639"/>
        <c:crosses val="autoZero"/>
        <c:auto val="1"/>
        <c:lblAlgn val="ctr"/>
        <c:lblOffset val="100"/>
        <c:noMultiLvlLbl val="0"/>
      </c:catAx>
      <c:valAx>
        <c:axId val="1291224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227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Lavoratori</a:t>
            </a:r>
            <a:r>
              <a:rPr lang="it-IT" baseline="0"/>
              <a:t> totali e in crisi per territorio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Foglio2!$P$258</c:f>
              <c:strCache>
                <c:ptCount val="1"/>
                <c:pt idx="0">
                  <c:v>TOT. LAVORATORI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Foglio2!$O$259:$O$263</c:f>
              <c:strCache>
                <c:ptCount val="5"/>
                <c:pt idx="0">
                  <c:v>ALTO FRIULI</c:v>
                </c:pt>
                <c:pt idx="1">
                  <c:v>FVG</c:v>
                </c:pt>
                <c:pt idx="2">
                  <c:v>PORDENONE</c:v>
                </c:pt>
                <c:pt idx="3">
                  <c:v>TRIESTE-GORIZIA</c:v>
                </c:pt>
                <c:pt idx="4">
                  <c:v>UDINE</c:v>
                </c:pt>
              </c:strCache>
            </c:strRef>
          </c:cat>
          <c:val>
            <c:numRef>
              <c:f>Foglio2!$P$259:$P$263</c:f>
              <c:numCache>
                <c:formatCode>General</c:formatCode>
                <c:ptCount val="5"/>
                <c:pt idx="0">
                  <c:v>4155</c:v>
                </c:pt>
                <c:pt idx="1">
                  <c:v>525</c:v>
                </c:pt>
                <c:pt idx="2">
                  <c:v>4536</c:v>
                </c:pt>
                <c:pt idx="3">
                  <c:v>2856</c:v>
                </c:pt>
                <c:pt idx="4">
                  <c:v>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2-476E-BD0B-31A3756940F5}"/>
            </c:ext>
          </c:extLst>
        </c:ser>
        <c:ser>
          <c:idx val="1"/>
          <c:order val="1"/>
          <c:tx>
            <c:strRef>
              <c:f>Foglio2!$Q$258</c:f>
              <c:strCache>
                <c:ptCount val="1"/>
                <c:pt idx="0">
                  <c:v>LAVORATORI IN CRISI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Foglio2!$O$259:$O$263</c:f>
              <c:strCache>
                <c:ptCount val="5"/>
                <c:pt idx="0">
                  <c:v>ALTO FRIULI</c:v>
                </c:pt>
                <c:pt idx="1">
                  <c:v>FVG</c:v>
                </c:pt>
                <c:pt idx="2">
                  <c:v>PORDENONE</c:v>
                </c:pt>
                <c:pt idx="3">
                  <c:v>TRIESTE-GORIZIA</c:v>
                </c:pt>
                <c:pt idx="4">
                  <c:v>UDINE</c:v>
                </c:pt>
              </c:strCache>
            </c:strRef>
          </c:cat>
          <c:val>
            <c:numRef>
              <c:f>Foglio2!$Q$259:$Q$263</c:f>
              <c:numCache>
                <c:formatCode>General</c:formatCode>
                <c:ptCount val="5"/>
                <c:pt idx="0">
                  <c:v>2438</c:v>
                </c:pt>
                <c:pt idx="1">
                  <c:v>415</c:v>
                </c:pt>
                <c:pt idx="2">
                  <c:v>3476</c:v>
                </c:pt>
                <c:pt idx="3">
                  <c:v>1362</c:v>
                </c:pt>
                <c:pt idx="4">
                  <c:v>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52-476E-BD0B-31A3756940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65876239"/>
        <c:axId val="1365872079"/>
      </c:barChart>
      <c:catAx>
        <c:axId val="13658762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872079"/>
        <c:crosses val="autoZero"/>
        <c:auto val="1"/>
        <c:lblAlgn val="ctr"/>
        <c:lblOffset val="100"/>
        <c:noMultiLvlLbl val="0"/>
      </c:catAx>
      <c:valAx>
        <c:axId val="13658720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876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Lavoratori in crisi per territorio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Foglio2!$P$258</c:f>
              <c:strCache>
                <c:ptCount val="1"/>
                <c:pt idx="0">
                  <c:v>LAVORATORI IN CRISI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Foglio2!$O$259:$O$263</c:f>
              <c:strCache>
                <c:ptCount val="5"/>
                <c:pt idx="0">
                  <c:v>ALTO FRIULI</c:v>
                </c:pt>
                <c:pt idx="1">
                  <c:v>FVG</c:v>
                </c:pt>
                <c:pt idx="2">
                  <c:v>PORDENONE</c:v>
                </c:pt>
                <c:pt idx="3">
                  <c:v>TRIESTE-GORIZIA</c:v>
                </c:pt>
                <c:pt idx="4">
                  <c:v>UDINE</c:v>
                </c:pt>
              </c:strCache>
            </c:strRef>
          </c:cat>
          <c:val>
            <c:numRef>
              <c:f>Foglio2!$P$259:$P$263</c:f>
              <c:numCache>
                <c:formatCode>General</c:formatCode>
                <c:ptCount val="5"/>
                <c:pt idx="0">
                  <c:v>2438</c:v>
                </c:pt>
                <c:pt idx="1">
                  <c:v>415</c:v>
                </c:pt>
                <c:pt idx="2">
                  <c:v>3476</c:v>
                </c:pt>
                <c:pt idx="3">
                  <c:v>1362</c:v>
                </c:pt>
                <c:pt idx="4">
                  <c:v>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67-4546-99D7-6ECD733D61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76383631"/>
        <c:axId val="1376384879"/>
      </c:barChart>
      <c:catAx>
        <c:axId val="1376383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6384879"/>
        <c:crosses val="autoZero"/>
        <c:auto val="1"/>
        <c:lblAlgn val="ctr"/>
        <c:lblOffset val="100"/>
        <c:noMultiLvlLbl val="0"/>
      </c:catAx>
      <c:valAx>
        <c:axId val="13763848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6383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Tiplogia di crisi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Foglio2!$F$99:$F$106</c:f>
              <c:strCache>
                <c:ptCount val="8"/>
                <c:pt idx="0">
                  <c:v>COSTI ENERGETICI</c:v>
                </c:pt>
                <c:pt idx="1">
                  <c:v>PREZZI MATERIE PRIME</c:v>
                </c:pt>
                <c:pt idx="2">
                  <c:v>MANCANZA DI ORDINATIVI</c:v>
                </c:pt>
                <c:pt idx="3">
                  <c:v>CONCORRENZA</c:v>
                </c:pt>
                <c:pt idx="4">
                  <c:v>CRISI DI SETTORE</c:v>
                </c:pt>
                <c:pt idx="5">
                  <c:v>FALLIMENTO</c:v>
                </c:pt>
                <c:pt idx="6">
                  <c:v>CRISI DI LIQUIDITA'</c:v>
                </c:pt>
                <c:pt idx="7">
                  <c:v>ALTRO</c:v>
                </c:pt>
              </c:strCache>
            </c:strRef>
          </c:cat>
          <c:val>
            <c:numRef>
              <c:f>Foglio2!$H$99:$H$106</c:f>
              <c:numCache>
                <c:formatCode>General</c:formatCode>
                <c:ptCount val="8"/>
                <c:pt idx="0">
                  <c:v>25</c:v>
                </c:pt>
                <c:pt idx="1">
                  <c:v>2</c:v>
                </c:pt>
                <c:pt idx="2">
                  <c:v>17</c:v>
                </c:pt>
                <c:pt idx="3">
                  <c:v>1</c:v>
                </c:pt>
                <c:pt idx="4">
                  <c:v>15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B-4908-BB7F-9ED17691F7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1227967"/>
        <c:axId val="129123087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Foglio2!$F$99:$F$106</c15:sqref>
                        </c15:formulaRef>
                      </c:ext>
                    </c:extLst>
                    <c:strCache>
                      <c:ptCount val="8"/>
                      <c:pt idx="0">
                        <c:v>COSTI ENERGETICI</c:v>
                      </c:pt>
                      <c:pt idx="1">
                        <c:v>PREZZI MATERIE PRIME</c:v>
                      </c:pt>
                      <c:pt idx="2">
                        <c:v>MANCANZA DI ORDINATIVI</c:v>
                      </c:pt>
                      <c:pt idx="3">
                        <c:v>CONCORRENZA</c:v>
                      </c:pt>
                      <c:pt idx="4">
                        <c:v>CRISI DI SETTORE</c:v>
                      </c:pt>
                      <c:pt idx="5">
                        <c:v>FALLIMENTO</c:v>
                      </c:pt>
                      <c:pt idx="6">
                        <c:v>CRISI DI LIQUIDITA'</c:v>
                      </c:pt>
                      <c:pt idx="7">
                        <c:v>ALTRO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Foglio2!$G$99:$G$106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DAEB-4908-BB7F-9ED17691F710}"/>
                  </c:ext>
                </c:extLst>
              </c15:ser>
            </c15:filteredBarSeries>
          </c:ext>
        </c:extLst>
      </c:barChart>
      <c:catAx>
        <c:axId val="129122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230879"/>
        <c:crosses val="autoZero"/>
        <c:auto val="1"/>
        <c:lblAlgn val="ctr"/>
        <c:lblOffset val="100"/>
        <c:noMultiLvlLbl val="0"/>
      </c:catAx>
      <c:valAx>
        <c:axId val="1291230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227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Strumento di crisi attivato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17-467E-A3FA-CC3DCD7DDA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17-467E-A3FA-CC3DCD7DDA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17-467E-A3FA-CC3DCD7DDA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17-467E-A3FA-CC3DCD7DDA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17-467E-A3FA-CC3DCD7DDA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17-467E-A3FA-CC3DCD7DDA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Foglio2!$D$175:$D$180</c:f>
              <c:strCache>
                <c:ptCount val="6"/>
                <c:pt idx="0">
                  <c:v>CIGO</c:v>
                </c:pt>
                <c:pt idx="1">
                  <c:v>SOLIDARIETA'</c:v>
                </c:pt>
                <c:pt idx="2">
                  <c:v>LICENZIAMENTI</c:v>
                </c:pt>
                <c:pt idx="3">
                  <c:v>CIGS</c:v>
                </c:pt>
                <c:pt idx="4">
                  <c:v>CE</c:v>
                </c:pt>
                <c:pt idx="5">
                  <c:v>ALTRO</c:v>
                </c:pt>
              </c:strCache>
            </c:strRef>
          </c:cat>
          <c:val>
            <c:numRef>
              <c:f>Foglio2!$E$175:$E$180</c:f>
              <c:numCache>
                <c:formatCode>General</c:formatCode>
                <c:ptCount val="6"/>
                <c:pt idx="0">
                  <c:v>46</c:v>
                </c:pt>
                <c:pt idx="1">
                  <c:v>6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F17-467E-A3FA-CC3DCD7DD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t>05/10/2022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t>05/10/2022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t>05/10/2022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t>05/10/2022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t>05/10/2022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t>05/10/2022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t>05/10/2022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t>05/10/2022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t>05/10/2022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t>05/10/2022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t>05/10/2022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t>05/10/2022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t>05/10/2022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t>05/10/2022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&#10;&#10;Descrizione generat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it-IT" sz="3200" dirty="0">
                <a:solidFill>
                  <a:schemeClr val="tx1"/>
                </a:solidFill>
              </a:rPr>
              <a:t>M</a:t>
            </a:r>
            <a:r>
              <a:rPr lang="it" sz="3200" dirty="0">
                <a:solidFill>
                  <a:schemeClr val="tx1"/>
                </a:solidFill>
              </a:rPr>
              <a:t>appatura crisi fvg</a:t>
            </a:r>
            <a:br>
              <a:rPr lang="it" sz="3200" dirty="0">
                <a:solidFill>
                  <a:schemeClr val="tx1"/>
                </a:solidFill>
              </a:rPr>
            </a:br>
            <a:r>
              <a:rPr lang="it" sz="3200" dirty="0">
                <a:solidFill>
                  <a:schemeClr val="tx1"/>
                </a:solidFill>
              </a:rPr>
              <a:t>- Settembre </a:t>
            </a:r>
            <a:r>
              <a:rPr lang="it" sz="3200" dirty="0" smtClean="0">
                <a:solidFill>
                  <a:schemeClr val="tx1"/>
                </a:solidFill>
              </a:rPr>
              <a:t>2022 </a:t>
            </a:r>
            <a:r>
              <a:rPr lang="it" sz="32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it" dirty="0">
                <a:solidFill>
                  <a:schemeClr val="tx1"/>
                </a:solidFill>
              </a:rPr>
              <a:t>A cura della Usr Cisl Fvg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AZIENDE COINVOLTE IN FVG </a:t>
            </a:r>
            <a:r>
              <a:rPr lang="it-IT" dirty="0" smtClean="0"/>
              <a:t>(64)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D0A2449-0E6F-4EC8-9AF5-127FFF9E4F17}" type="datetime1">
              <a:rPr lang="it-IT" smtClean="0"/>
              <a:t>05/10/2022</a:t>
            </a:fld>
            <a:endParaRPr lang="en-US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1"/>
          </p:nvPr>
        </p:nvGraphicFramePr>
        <p:xfrm>
          <a:off x="1066800" y="2103438"/>
          <a:ext cx="4664075" cy="3748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667696"/>
              </p:ext>
            </p:extLst>
          </p:nvPr>
        </p:nvGraphicFramePr>
        <p:xfrm>
          <a:off x="5663967" y="2103435"/>
          <a:ext cx="5124274" cy="3087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22130"/>
              </p:ext>
            </p:extLst>
          </p:nvPr>
        </p:nvGraphicFramePr>
        <p:xfrm>
          <a:off x="813732" y="2103435"/>
          <a:ext cx="4703428" cy="289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80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LAVORATORI COINVOLTI E SETTORI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D487A35-6EB2-4106-87BE-5998F37E93E7}" type="datetime1">
              <a:rPr lang="it-IT" smtClean="0"/>
              <a:t>05/10/2022</a:t>
            </a:fld>
            <a:endParaRPr lang="en-US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584561"/>
              </p:ext>
            </p:extLst>
          </p:nvPr>
        </p:nvGraphicFramePr>
        <p:xfrm>
          <a:off x="6434356" y="2200013"/>
          <a:ext cx="5076738" cy="300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1490"/>
              </p:ext>
            </p:extLst>
          </p:nvPr>
        </p:nvGraphicFramePr>
        <p:xfrm>
          <a:off x="1209413" y="21329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722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DETTAGLIO LAVORATORI/1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D487A35-6EB2-4106-87BE-5998F37E93E7}" type="datetime1">
              <a:rPr lang="it-IT" smtClean="0"/>
              <a:t>05/10/2022</a:t>
            </a:fld>
            <a:endParaRPr lang="en-US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768704"/>
              </p:ext>
            </p:extLst>
          </p:nvPr>
        </p:nvGraphicFramePr>
        <p:xfrm>
          <a:off x="6115574" y="1931564"/>
          <a:ext cx="5009626" cy="326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74506"/>
              </p:ext>
            </p:extLst>
          </p:nvPr>
        </p:nvGraphicFramePr>
        <p:xfrm>
          <a:off x="1066800" y="20993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109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TIPOLOGIA DI CRISI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05/10/2022</a:t>
            </a:fld>
            <a:endParaRPr lang="en-US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079843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70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STRUMENTO DI CRISI ATTIVATO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05/10/2022</a:t>
            </a:fld>
            <a:endParaRPr lang="en-US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68296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886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{94D3C70F-D28A-4EBF-94A6-4C55EC233AB5}tf78438558_win32</Template>
  <TotalTime>709</TotalTime>
  <Words>77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Garamond</vt:lpstr>
      <vt:lpstr>SavonVTI</vt:lpstr>
      <vt:lpstr>Mappatura crisi fvg - Settembre 2022 -</vt:lpstr>
      <vt:lpstr>AZIENDE COINVOLTE IN FVG (64)</vt:lpstr>
      <vt:lpstr>LAVORATORI COINVOLTI E SETTORI</vt:lpstr>
      <vt:lpstr>DETTAGLIO LAVORATORI/1</vt:lpstr>
      <vt:lpstr>TIPOLOGIA DI CRISI</vt:lpstr>
      <vt:lpstr>STRUMENTO DI CRISI ATTIVATO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Mappatura crisi fvg - Settembre 2020 -</dc:title>
  <dc:creator>csiusr fvg</dc:creator>
  <cp:lastModifiedBy>MariaTeresa</cp:lastModifiedBy>
  <cp:revision>29</cp:revision>
  <cp:lastPrinted>2022-10-04T10:12:25Z</cp:lastPrinted>
  <dcterms:created xsi:type="dcterms:W3CDTF">2020-09-29T13:59:06Z</dcterms:created>
  <dcterms:modified xsi:type="dcterms:W3CDTF">2022-10-05T09:18:33Z</dcterms:modified>
</cp:coreProperties>
</file>